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7"/>
  </p:notesMasterIdLst>
  <p:handoutMasterIdLst>
    <p:handoutMasterId r:id="rId18"/>
  </p:handoutMasterIdLst>
  <p:sldIdLst>
    <p:sldId id="264" r:id="rId2"/>
    <p:sldId id="279" r:id="rId3"/>
    <p:sldId id="257" r:id="rId4"/>
    <p:sldId id="269" r:id="rId5"/>
    <p:sldId id="268" r:id="rId6"/>
    <p:sldId id="270" r:id="rId7"/>
    <p:sldId id="272" r:id="rId8"/>
    <p:sldId id="273" r:id="rId9"/>
    <p:sldId id="274" r:id="rId10"/>
    <p:sldId id="275" r:id="rId11"/>
    <p:sldId id="276" r:id="rId12"/>
    <p:sldId id="271" r:id="rId13"/>
    <p:sldId id="277" r:id="rId14"/>
    <p:sldId id="278" r:id="rId15"/>
    <p:sldId id="265" r:id="rId16"/>
  </p:sldIdLst>
  <p:sldSz cx="9144000" cy="6858000" type="screen4x3"/>
  <p:notesSz cx="6888163" cy="100203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AFB8"/>
    <a:srgbClr val="80BAC2"/>
    <a:srgbClr val="BEDCE0"/>
    <a:srgbClr val="BBE0E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728" autoAdjust="0"/>
  </p:normalViewPr>
  <p:slideViewPr>
    <p:cSldViewPr>
      <p:cViewPr varScale="1">
        <p:scale>
          <a:sx n="97" d="100"/>
          <a:sy n="97" d="100"/>
        </p:scale>
        <p:origin x="-114" y="-17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eaLnBrk="1" hangingPunct="1">
              <a:defRPr sz="1300"/>
            </a:lvl1pPr>
          </a:lstStyle>
          <a:p>
            <a:pPr>
              <a:defRPr/>
            </a:pPr>
            <a:endParaRPr lang="en-GB"/>
          </a:p>
        </p:txBody>
      </p:sp>
      <p:sp>
        <p:nvSpPr>
          <p:cNvPr id="34819" name="Rectangle 3"/>
          <p:cNvSpPr>
            <a:spLocks noGrp="1" noChangeArrowheads="1"/>
          </p:cNvSpPr>
          <p:nvPr>
            <p:ph type="dt" sz="quarter" idx="1"/>
          </p:nvPr>
        </p:nvSpPr>
        <p:spPr bwMode="auto">
          <a:xfrm>
            <a:off x="3902075" y="0"/>
            <a:ext cx="2984500" cy="501650"/>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eaLnBrk="1" hangingPunct="1">
              <a:defRPr sz="1300"/>
            </a:lvl1pPr>
          </a:lstStyle>
          <a:p>
            <a:pPr>
              <a:defRPr/>
            </a:pPr>
            <a:endParaRPr lang="en-GB"/>
          </a:p>
        </p:txBody>
      </p:sp>
      <p:sp>
        <p:nvSpPr>
          <p:cNvPr id="34820" name="Rectangle 4"/>
          <p:cNvSpPr>
            <a:spLocks noGrp="1" noChangeArrowheads="1"/>
          </p:cNvSpPr>
          <p:nvPr>
            <p:ph type="ftr" sz="quarter" idx="2"/>
          </p:nvPr>
        </p:nvSpPr>
        <p:spPr bwMode="auto">
          <a:xfrm>
            <a:off x="0" y="9517063"/>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eaLnBrk="1" hangingPunct="1">
              <a:defRPr sz="1300"/>
            </a:lvl1pPr>
          </a:lstStyle>
          <a:p>
            <a:pPr>
              <a:defRPr/>
            </a:pPr>
            <a:endParaRPr lang="en-GB"/>
          </a:p>
        </p:txBody>
      </p:sp>
      <p:sp>
        <p:nvSpPr>
          <p:cNvPr id="34821" name="Rectangle 5"/>
          <p:cNvSpPr>
            <a:spLocks noGrp="1" noChangeArrowheads="1"/>
          </p:cNvSpPr>
          <p:nvPr>
            <p:ph type="sldNum" sz="quarter" idx="3"/>
          </p:nvPr>
        </p:nvSpPr>
        <p:spPr bwMode="auto">
          <a:xfrm>
            <a:off x="3902075" y="9517063"/>
            <a:ext cx="2984500" cy="501650"/>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eaLnBrk="1" hangingPunct="1">
              <a:defRPr sz="1300"/>
            </a:lvl1pPr>
          </a:lstStyle>
          <a:p>
            <a:pPr>
              <a:defRPr/>
            </a:pPr>
            <a:fld id="{31D3E7AA-97F6-4CE7-897C-983D5CD4B673}"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eaLnBrk="0" hangingPunct="0">
              <a:defRPr sz="1300"/>
            </a:lvl1pPr>
          </a:lstStyle>
          <a:p>
            <a:pPr>
              <a:defRPr/>
            </a:pPr>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6616" tIns="48308" rIns="96616" bIns="48308" rtlCol="0"/>
          <a:lstStyle>
            <a:lvl1pPr algn="r" eaLnBrk="0" hangingPunct="0">
              <a:defRPr sz="1300" smtClean="0"/>
            </a:lvl1pPr>
          </a:lstStyle>
          <a:p>
            <a:pPr>
              <a:defRPr/>
            </a:pPr>
            <a:fld id="{DE59DF0E-D0D8-49E4-B869-1814201D6345}" type="datetimeFigureOut">
              <a:rPr lang="en-GB"/>
              <a:pPr>
                <a:defRPr/>
              </a:pPr>
              <a:t>15/10/2012</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en-GB" noProof="0"/>
          </a:p>
        </p:txBody>
      </p:sp>
      <p:sp>
        <p:nvSpPr>
          <p:cNvPr id="5" name="Notes Placeholder 4"/>
          <p:cNvSpPr>
            <a:spLocks noGrp="1"/>
          </p:cNvSpPr>
          <p:nvPr>
            <p:ph type="body" sz="quarter" idx="3"/>
          </p:nvPr>
        </p:nvSpPr>
        <p:spPr>
          <a:xfrm>
            <a:off x="688975" y="4759325"/>
            <a:ext cx="5510213" cy="4510088"/>
          </a:xfrm>
          <a:prstGeom prst="rect">
            <a:avLst/>
          </a:prstGeom>
        </p:spPr>
        <p:txBody>
          <a:bodyPr vert="horz" lIns="96616" tIns="48308" rIns="96616" bIns="4830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eaLnBrk="0" hangingPunct="0">
              <a:defRPr sz="1300"/>
            </a:lvl1pPr>
          </a:lstStyle>
          <a:p>
            <a:pPr>
              <a:defRPr/>
            </a:pPr>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6616" tIns="48308" rIns="96616" bIns="48308" rtlCol="0" anchor="b"/>
          <a:lstStyle>
            <a:lvl1pPr algn="r" eaLnBrk="0" hangingPunct="0">
              <a:defRPr sz="1300" smtClean="0"/>
            </a:lvl1pPr>
          </a:lstStyle>
          <a:p>
            <a:pPr>
              <a:defRPr/>
            </a:pPr>
            <a:fld id="{F867C4A7-D95A-460D-B6F9-2A2D8DF1428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2B5BB2-61B8-4B89-B072-2489F06E9BBC}" type="slidenum">
              <a:rPr lang="en-GB"/>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A0B945-6C0A-46B9-B861-5F91320B2FEE}" type="slidenum">
              <a:rPr lang="en-GB"/>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9EE274-2A33-427C-ABB4-8680288A9BD4}" type="slidenum">
              <a:rPr lang="en-GB"/>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3792E1-D953-46DB-990B-5B3FDB903CA1}" type="slidenum">
              <a:rPr lang="en-GB"/>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ABA9F5-C769-4E99-8D43-0568840E8C82}" type="slidenum">
              <a:rPr lang="en-GB"/>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1BDDB3-5ACB-4C4A-8A53-571BE103B38C}" type="slidenum">
              <a:rPr lang="en-GB"/>
              <a:pPr/>
              <a:t>15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buFontTx/>
              <a:buChar char="•"/>
            </a:pPr>
            <a:r>
              <a:rPr lang="en-US" sz="1300" smtClean="0"/>
              <a:t>Connect –  newsletters, e=bulletins, regional family policy events, website</a:t>
            </a:r>
          </a:p>
          <a:p>
            <a:pPr>
              <a:lnSpc>
                <a:spcPct val="80000"/>
              </a:lnSpc>
              <a:spcBef>
                <a:spcPct val="0"/>
              </a:spcBef>
              <a:buFontTx/>
              <a:buChar char="•"/>
            </a:pPr>
            <a:r>
              <a:rPr lang="en-US" sz="1300" smtClean="0"/>
              <a:t>Grow - capacity building programme (SROI, Evidence based practice, APF seminars, new forms finance)	</a:t>
            </a:r>
          </a:p>
          <a:p>
            <a:pPr>
              <a:lnSpc>
                <a:spcPct val="80000"/>
              </a:lnSpc>
              <a:spcBef>
                <a:spcPct val="0"/>
              </a:spcBef>
              <a:buFontTx/>
              <a:buChar char="•"/>
            </a:pPr>
            <a:r>
              <a:rPr lang="en-US" sz="1300" smtClean="0"/>
              <a:t>Inform – policy briefings, family policy digest		</a:t>
            </a:r>
          </a:p>
          <a:p>
            <a:pPr>
              <a:lnSpc>
                <a:spcPct val="80000"/>
              </a:lnSpc>
              <a:spcBef>
                <a:spcPct val="0"/>
              </a:spcBef>
              <a:buFontTx/>
              <a:buChar char="•"/>
            </a:pPr>
            <a:r>
              <a:rPr lang="en-US" sz="1300" smtClean="0"/>
              <a:t>Influence - </a:t>
            </a:r>
            <a:r>
              <a:rPr lang="en-GB" sz="1300" smtClean="0"/>
              <a:t>parliamentary Group for Parents and Families, family Room at party conference, consultation responses, Family Test</a:t>
            </a:r>
          </a:p>
          <a:p>
            <a:pPr>
              <a:lnSpc>
                <a:spcPct val="80000"/>
              </a:lnSpc>
              <a:spcBef>
                <a:spcPct val="0"/>
              </a:spcBef>
              <a:buFontTx/>
              <a:buChar char="•"/>
            </a:pPr>
            <a:r>
              <a:rPr lang="en-GB" sz="1300" smtClean="0"/>
              <a:t>Working with Family focused VCS organisations across the country</a:t>
            </a:r>
          </a:p>
          <a:p>
            <a:pPr>
              <a:lnSpc>
                <a:spcPct val="80000"/>
              </a:lnSpc>
              <a:spcBef>
                <a:spcPct val="0"/>
              </a:spcBef>
              <a:buFontTx/>
              <a:buChar char="•"/>
            </a:pPr>
            <a:r>
              <a:rPr lang="en-GB" sz="1300" smtClean="0"/>
              <a:t>Strategic decision makers locally and nationally </a:t>
            </a:r>
          </a:p>
          <a:p>
            <a:pPr>
              <a:lnSpc>
                <a:spcPct val="80000"/>
              </a:lnSpc>
              <a:spcBef>
                <a:spcPct val="0"/>
              </a:spcBef>
              <a:buFontTx/>
              <a:buChar char="•"/>
            </a:pPr>
            <a:r>
              <a:rPr lang="en-GB" sz="1300" smtClean="0"/>
              <a:t>Department for Education</a:t>
            </a:r>
          </a:p>
          <a:p>
            <a:pPr>
              <a:spcBef>
                <a:spcPct val="0"/>
              </a:spcBef>
            </a:pPr>
            <a:endParaRPr lang="en-GB"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F1B3A6-8AC5-466B-A3BF-ED9F28BB97C2}" type="slidenum">
              <a:rPr lang="en-GB"/>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15F7C5-9A8F-4BE7-9BBC-C0D18CE910B5}" type="slidenum">
              <a:rPr lang="en-GB"/>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605490-7AF9-4126-88D2-051B69D80FDE}" type="slidenum">
              <a:rPr lang="en-GB"/>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F22954-04B2-42C8-B4C2-B20A62093E3A}" type="slidenum">
              <a:rPr lang="en-GB"/>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886D6B-C7E7-4354-8251-C4EC02904063}" type="slidenum">
              <a:rPr lang="en-GB"/>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FF9776-5365-4AB4-9253-86018C9FC18F}" type="slidenum">
              <a:rPr lang="en-GB"/>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83F968-F901-4562-A316-F8724D7731F0}" type="slidenum">
              <a:rPr lang="en-GB"/>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555259-42A9-4281-B61B-2B344A4FF5F5}" type="slidenum">
              <a:rPr lang="en-GB"/>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4388" y="333375"/>
            <a:ext cx="1511300" cy="59753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627313" y="333375"/>
            <a:ext cx="4384675" cy="5975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627313" y="1844675"/>
            <a:ext cx="2947987"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727700" y="1844675"/>
            <a:ext cx="2947988"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27313" y="333375"/>
            <a:ext cx="6048375" cy="14398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2627313" y="1844675"/>
            <a:ext cx="6048375" cy="446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8" name="Picture 4" descr="B"/>
          <p:cNvPicPr>
            <a:picLocks noChangeAspect="1" noChangeArrowheads="1"/>
          </p:cNvPicPr>
          <p:nvPr/>
        </p:nvPicPr>
        <p:blipFill>
          <a:blip r:embed="rId13"/>
          <a:srcRect/>
          <a:stretch>
            <a:fillRect/>
          </a:stretch>
        </p:blipFill>
        <p:spPr bwMode="auto">
          <a:xfrm>
            <a:off x="304800" y="5894388"/>
            <a:ext cx="1143000" cy="536575"/>
          </a:xfrm>
          <a:prstGeom prst="rect">
            <a:avLst/>
          </a:prstGeom>
          <a:noFill/>
          <a:ln w="9525">
            <a:noFill/>
            <a:miter lim="800000"/>
            <a:headEnd/>
            <a:tailEnd/>
          </a:ln>
        </p:spPr>
      </p:pic>
      <p:pic>
        <p:nvPicPr>
          <p:cNvPr id="1029" name="Picture 6" descr="FPI_MAIN LOGO BLUE_100%"/>
          <p:cNvPicPr>
            <a:picLocks noChangeAspect="1" noChangeArrowheads="1"/>
          </p:cNvPicPr>
          <p:nvPr userDrawn="1"/>
        </p:nvPicPr>
        <p:blipFill>
          <a:blip r:embed="rId14"/>
          <a:srcRect/>
          <a:stretch>
            <a:fillRect/>
          </a:stretch>
        </p:blipFill>
        <p:spPr bwMode="auto">
          <a:xfrm>
            <a:off x="6248400" y="5811838"/>
            <a:ext cx="1447800" cy="611187"/>
          </a:xfrm>
          <a:prstGeom prst="rect">
            <a:avLst/>
          </a:prstGeom>
          <a:noFill/>
          <a:ln w="9525">
            <a:noFill/>
            <a:miter lim="800000"/>
            <a:headEnd/>
            <a:tailEnd/>
          </a:ln>
        </p:spPr>
      </p:pic>
      <p:pic>
        <p:nvPicPr>
          <p:cNvPr id="1030" name="Picture 7" descr="217x14g logo"/>
          <p:cNvPicPr>
            <a:picLocks noChangeAspect="1" noChangeArrowheads="1"/>
          </p:cNvPicPr>
          <p:nvPr userDrawn="1"/>
        </p:nvPicPr>
        <p:blipFill>
          <a:blip r:embed="rId15"/>
          <a:srcRect/>
          <a:stretch>
            <a:fillRect/>
          </a:stretch>
        </p:blipFill>
        <p:spPr bwMode="auto">
          <a:xfrm>
            <a:off x="2590800" y="5943600"/>
            <a:ext cx="1066800" cy="508000"/>
          </a:xfrm>
          <a:prstGeom prst="rect">
            <a:avLst/>
          </a:prstGeom>
          <a:noFill/>
          <a:ln w="9525">
            <a:noFill/>
            <a:miter lim="800000"/>
            <a:headEnd/>
            <a:tailEnd/>
          </a:ln>
        </p:spPr>
      </p:pic>
      <p:pic>
        <p:nvPicPr>
          <p:cNvPr id="1031" name="Picture 8" descr="Children England two #668C9"/>
          <p:cNvPicPr>
            <a:picLocks noChangeAspect="1" noChangeArrowheads="1"/>
          </p:cNvPicPr>
          <p:nvPr userDrawn="1"/>
        </p:nvPicPr>
        <p:blipFill>
          <a:blip r:embed="rId16"/>
          <a:srcRect/>
          <a:stretch>
            <a:fillRect/>
          </a:stretch>
        </p:blipFill>
        <p:spPr bwMode="auto">
          <a:xfrm>
            <a:off x="4343400" y="5638800"/>
            <a:ext cx="1143000" cy="1027113"/>
          </a:xfrm>
          <a:prstGeom prst="rect">
            <a:avLst/>
          </a:prstGeom>
          <a:noFill/>
          <a:ln w="9525">
            <a:noFill/>
            <a:miter lim="800000"/>
            <a:headEnd/>
            <a:tailEnd/>
          </a:ln>
        </p:spPr>
      </p:pic>
      <p:pic>
        <p:nvPicPr>
          <p:cNvPr id="1032" name="Picture 8" descr="logo"/>
          <p:cNvPicPr>
            <a:picLocks noChangeAspect="1" noChangeArrowheads="1"/>
          </p:cNvPicPr>
          <p:nvPr userDrawn="1"/>
        </p:nvPicPr>
        <p:blipFill>
          <a:blip r:embed="rId17"/>
          <a:srcRect/>
          <a:stretch>
            <a:fillRect/>
          </a:stretch>
        </p:blipFill>
        <p:spPr bwMode="auto">
          <a:xfrm>
            <a:off x="228600" y="228600"/>
            <a:ext cx="17526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l" rtl="0" eaLnBrk="0" fontAlgn="base" hangingPunct="0">
        <a:spcBef>
          <a:spcPct val="0"/>
        </a:spcBef>
        <a:spcAft>
          <a:spcPct val="0"/>
        </a:spcAft>
        <a:defRPr sz="5100">
          <a:solidFill>
            <a:schemeClr val="tx2"/>
          </a:solidFill>
          <a:latin typeface="+mj-lt"/>
          <a:ea typeface="+mj-ea"/>
          <a:cs typeface="+mj-cs"/>
        </a:defRPr>
      </a:lvl1pPr>
      <a:lvl2pPr algn="l" rtl="0" eaLnBrk="0" fontAlgn="base" hangingPunct="0">
        <a:spcBef>
          <a:spcPct val="0"/>
        </a:spcBef>
        <a:spcAft>
          <a:spcPct val="0"/>
        </a:spcAft>
        <a:defRPr sz="5100">
          <a:solidFill>
            <a:schemeClr val="tx2"/>
          </a:solidFill>
          <a:latin typeface="Gill Alt One MT" pitchFamily="34" charset="0"/>
        </a:defRPr>
      </a:lvl2pPr>
      <a:lvl3pPr algn="l" rtl="0" eaLnBrk="0" fontAlgn="base" hangingPunct="0">
        <a:spcBef>
          <a:spcPct val="0"/>
        </a:spcBef>
        <a:spcAft>
          <a:spcPct val="0"/>
        </a:spcAft>
        <a:defRPr sz="5100">
          <a:solidFill>
            <a:schemeClr val="tx2"/>
          </a:solidFill>
          <a:latin typeface="Gill Alt One MT" pitchFamily="34" charset="0"/>
        </a:defRPr>
      </a:lvl3pPr>
      <a:lvl4pPr algn="l" rtl="0" eaLnBrk="0" fontAlgn="base" hangingPunct="0">
        <a:spcBef>
          <a:spcPct val="0"/>
        </a:spcBef>
        <a:spcAft>
          <a:spcPct val="0"/>
        </a:spcAft>
        <a:defRPr sz="5100">
          <a:solidFill>
            <a:schemeClr val="tx2"/>
          </a:solidFill>
          <a:latin typeface="Gill Alt One MT" pitchFamily="34" charset="0"/>
        </a:defRPr>
      </a:lvl4pPr>
      <a:lvl5pPr algn="l" rtl="0" eaLnBrk="0" fontAlgn="base" hangingPunct="0">
        <a:spcBef>
          <a:spcPct val="0"/>
        </a:spcBef>
        <a:spcAft>
          <a:spcPct val="0"/>
        </a:spcAft>
        <a:defRPr sz="5100">
          <a:solidFill>
            <a:schemeClr val="tx2"/>
          </a:solidFill>
          <a:latin typeface="Gill Alt One MT" pitchFamily="34" charset="0"/>
        </a:defRPr>
      </a:lvl5pPr>
      <a:lvl6pPr marL="457200" algn="l" rtl="0" fontAlgn="base">
        <a:spcBef>
          <a:spcPct val="0"/>
        </a:spcBef>
        <a:spcAft>
          <a:spcPct val="0"/>
        </a:spcAft>
        <a:defRPr sz="5100">
          <a:solidFill>
            <a:schemeClr val="tx2"/>
          </a:solidFill>
          <a:latin typeface="Gill Alt One MT" pitchFamily="34" charset="0"/>
        </a:defRPr>
      </a:lvl6pPr>
      <a:lvl7pPr marL="914400" algn="l" rtl="0" fontAlgn="base">
        <a:spcBef>
          <a:spcPct val="0"/>
        </a:spcBef>
        <a:spcAft>
          <a:spcPct val="0"/>
        </a:spcAft>
        <a:defRPr sz="5100">
          <a:solidFill>
            <a:schemeClr val="tx2"/>
          </a:solidFill>
          <a:latin typeface="Gill Alt One MT" pitchFamily="34" charset="0"/>
        </a:defRPr>
      </a:lvl7pPr>
      <a:lvl8pPr marL="1371600" algn="l" rtl="0" fontAlgn="base">
        <a:spcBef>
          <a:spcPct val="0"/>
        </a:spcBef>
        <a:spcAft>
          <a:spcPct val="0"/>
        </a:spcAft>
        <a:defRPr sz="5100">
          <a:solidFill>
            <a:schemeClr val="tx2"/>
          </a:solidFill>
          <a:latin typeface="Gill Alt One MT" pitchFamily="34" charset="0"/>
        </a:defRPr>
      </a:lvl8pPr>
      <a:lvl9pPr marL="1828800" algn="l" rtl="0" fontAlgn="base">
        <a:spcBef>
          <a:spcPct val="0"/>
        </a:spcBef>
        <a:spcAft>
          <a:spcPct val="0"/>
        </a:spcAft>
        <a:defRPr sz="5100">
          <a:solidFill>
            <a:schemeClr val="tx2"/>
          </a:solidFill>
          <a:latin typeface="Gill Alt One MT" pitchFamily="34"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4588"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ue@Childrenengland.org.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600200" y="1600200"/>
            <a:ext cx="6324600" cy="1800225"/>
          </a:xfrm>
        </p:spPr>
        <p:txBody>
          <a:bodyPr/>
          <a:lstStyle/>
          <a:p>
            <a:pPr algn="ctr" eaLnBrk="1" hangingPunct="1"/>
            <a:r>
              <a:rPr lang="en-GB" sz="4400" b="1" smtClean="0">
                <a:solidFill>
                  <a:schemeClr val="tx1"/>
                </a:solidFill>
              </a:rPr>
              <a:t>Up Close and Personal – an Introduction </a:t>
            </a:r>
          </a:p>
        </p:txBody>
      </p:sp>
      <p:sp>
        <p:nvSpPr>
          <p:cNvPr id="15362" name="Rectangle 3"/>
          <p:cNvSpPr>
            <a:spLocks noGrp="1" noChangeArrowheads="1"/>
          </p:cNvSpPr>
          <p:nvPr>
            <p:ph type="body" idx="1"/>
          </p:nvPr>
        </p:nvSpPr>
        <p:spPr/>
        <p:txBody>
          <a:bodyPr/>
          <a:lstStyle/>
          <a:p>
            <a:pPr marL="0" indent="0" eaLnBrk="1" hangingPunct="1"/>
            <a:endParaRPr lang="en-GB" sz="2000" smtClean="0"/>
          </a:p>
          <a:p>
            <a:pPr marL="0" indent="0" eaLnBrk="1" hangingPunct="1"/>
            <a:endParaRPr lang="en-GB" sz="2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2286000" y="333375"/>
            <a:ext cx="6389688" cy="1439863"/>
          </a:xfrm>
        </p:spPr>
        <p:txBody>
          <a:bodyPr/>
          <a:lstStyle/>
          <a:p>
            <a:pPr algn="r"/>
            <a:r>
              <a:rPr lang="en-GB" smtClean="0"/>
              <a:t>Nailing The Jelly </a:t>
            </a:r>
          </a:p>
        </p:txBody>
      </p:sp>
      <p:sp>
        <p:nvSpPr>
          <p:cNvPr id="32770" name="Content Placeholder 2"/>
          <p:cNvSpPr>
            <a:spLocks noGrp="1"/>
          </p:cNvSpPr>
          <p:nvPr>
            <p:ph idx="1"/>
          </p:nvPr>
        </p:nvSpPr>
        <p:spPr>
          <a:xfrm>
            <a:off x="914400" y="1600200"/>
            <a:ext cx="7837488" cy="4464050"/>
          </a:xfrm>
        </p:spPr>
        <p:txBody>
          <a:bodyPr/>
          <a:lstStyle/>
          <a:p>
            <a:pPr>
              <a:buFontTx/>
              <a:buChar char="•"/>
            </a:pPr>
            <a:r>
              <a:rPr lang="en-GB" sz="2400" smtClean="0"/>
              <a:t>In Pairs:  each person, in turn, close your eyes and think about what it would feel like, or should feel like to engage with your organisation as a service user for the first time.  Use feeling and perception words not technical speak.  Look at the building, the atmosphere, the staff, anything that occurs to you. </a:t>
            </a:r>
          </a:p>
          <a:p>
            <a:pPr>
              <a:buFontTx/>
              <a:buChar char="•"/>
            </a:pPr>
            <a:r>
              <a:rPr lang="en-GB" sz="2400" smtClean="0"/>
              <a:t>Partner take down the feeling words and/or phrases said while partner’s eyes are closed.  After 2 minutes swop places. </a:t>
            </a:r>
          </a:p>
          <a:p>
            <a:pPr>
              <a:buFontTx/>
              <a:buChar char="•"/>
            </a:pPr>
            <a:r>
              <a:rPr lang="en-GB" sz="2400" smtClean="0"/>
              <a:t>One of you take the role of client.  One take the role of consumer.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algn="r"/>
            <a:r>
              <a:rPr lang="en-GB" smtClean="0"/>
              <a:t>What are you?</a:t>
            </a:r>
          </a:p>
        </p:txBody>
      </p:sp>
      <p:sp>
        <p:nvSpPr>
          <p:cNvPr id="3" name="Content Placeholder 2"/>
          <p:cNvSpPr>
            <a:spLocks noGrp="1"/>
          </p:cNvSpPr>
          <p:nvPr>
            <p:ph idx="1"/>
          </p:nvPr>
        </p:nvSpPr>
        <p:spPr>
          <a:xfrm>
            <a:off x="685800" y="1844675"/>
            <a:ext cx="7989888" cy="4464050"/>
          </a:xfrm>
        </p:spPr>
        <p:txBody>
          <a:bodyPr/>
          <a:lstStyle/>
          <a:p>
            <a:pPr>
              <a:buFontTx/>
              <a:buChar char="•"/>
            </a:pPr>
            <a:r>
              <a:rPr lang="en-GB" sz="2800" smtClean="0"/>
              <a:t>Are you all about user voice, campaigning, advocacy and brokerage?</a:t>
            </a:r>
          </a:p>
          <a:p>
            <a:r>
              <a:rPr lang="en-GB" sz="2800" smtClean="0"/>
              <a:t>Or</a:t>
            </a:r>
          </a:p>
          <a:p>
            <a:pPr>
              <a:buFontTx/>
              <a:buChar char="•"/>
            </a:pPr>
            <a:r>
              <a:rPr lang="en-GB" sz="2800" smtClean="0"/>
              <a:t>Are you about delivering a particular service or product?</a:t>
            </a:r>
          </a:p>
          <a:p>
            <a:pPr>
              <a:buFontTx/>
              <a:buChar char="•"/>
            </a:pPr>
            <a:r>
              <a:rPr lang="en-GB" sz="2800" smtClean="0"/>
              <a:t>What is your USP?</a:t>
            </a:r>
          </a:p>
          <a:p>
            <a:pPr>
              <a:buFontTx/>
              <a:buChar char="•"/>
            </a:pPr>
            <a:r>
              <a:rPr lang="en-GB" sz="2800" smtClean="0"/>
              <a:t>Do you understand the market environment you operate 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algn="r"/>
            <a:r>
              <a:rPr lang="en-GB" sz="3600" b="1" smtClean="0"/>
              <a:t>So What For Providers?</a:t>
            </a:r>
          </a:p>
        </p:txBody>
      </p:sp>
      <p:sp>
        <p:nvSpPr>
          <p:cNvPr id="36866" name="Content Placeholder 2"/>
          <p:cNvSpPr>
            <a:spLocks noGrp="1"/>
          </p:cNvSpPr>
          <p:nvPr>
            <p:ph idx="1"/>
          </p:nvPr>
        </p:nvSpPr>
        <p:spPr>
          <a:xfrm>
            <a:off x="685800" y="2286000"/>
            <a:ext cx="7989888" cy="2362200"/>
          </a:xfrm>
        </p:spPr>
        <p:txBody>
          <a:bodyPr/>
          <a:lstStyle/>
          <a:p>
            <a:r>
              <a:rPr lang="en-GB" sz="2400" smtClean="0"/>
              <a:t>Recognition of a shift in relationship between Councils and the VCSE from one of simply grant giving and contracting, to co-producing and market regulation and stimulation – strategically shaping a fair, safe and transparent market in health and social care.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143000" y="533400"/>
            <a:ext cx="7608888" cy="809625"/>
          </a:xfrm>
        </p:spPr>
        <p:txBody>
          <a:bodyPr/>
          <a:lstStyle/>
          <a:p>
            <a:pPr algn="r"/>
            <a:r>
              <a:rPr lang="en-GB" sz="3600" b="1" smtClean="0"/>
              <a:t>Challenges for VCSE</a:t>
            </a:r>
          </a:p>
        </p:txBody>
      </p:sp>
      <p:sp>
        <p:nvSpPr>
          <p:cNvPr id="3" name="Content Placeholder 2"/>
          <p:cNvSpPr>
            <a:spLocks noGrp="1"/>
          </p:cNvSpPr>
          <p:nvPr>
            <p:ph idx="1"/>
          </p:nvPr>
        </p:nvSpPr>
        <p:spPr>
          <a:xfrm>
            <a:off x="762000" y="1524000"/>
            <a:ext cx="7989888" cy="3962400"/>
          </a:xfrm>
        </p:spPr>
        <p:txBody>
          <a:bodyPr/>
          <a:lstStyle/>
          <a:p>
            <a:pPr>
              <a:buFontTx/>
              <a:buChar char="•"/>
            </a:pPr>
            <a:r>
              <a:rPr lang="en-GB" sz="2800" smtClean="0"/>
              <a:t>Direct vs Indirect Costs? </a:t>
            </a:r>
          </a:p>
          <a:p>
            <a:pPr>
              <a:buFontTx/>
              <a:buChar char="•"/>
            </a:pPr>
            <a:r>
              <a:rPr lang="en-GB" sz="2800" smtClean="0"/>
              <a:t>Market Forces?</a:t>
            </a:r>
          </a:p>
          <a:p>
            <a:pPr>
              <a:buFontTx/>
              <a:buChar char="•"/>
            </a:pPr>
            <a:r>
              <a:rPr lang="en-GB" sz="2800" smtClean="0"/>
              <a:t>What is the competition?</a:t>
            </a:r>
          </a:p>
          <a:p>
            <a:pPr>
              <a:buFontTx/>
              <a:buChar char="•"/>
            </a:pPr>
            <a:r>
              <a:rPr lang="en-GB" sz="2800" smtClean="0"/>
              <a:t>How do you develop unit costs?</a:t>
            </a:r>
          </a:p>
          <a:p>
            <a:pPr>
              <a:buFontTx/>
              <a:buChar char="•"/>
            </a:pPr>
            <a:r>
              <a:rPr lang="en-GB" sz="2800" smtClean="0"/>
              <a:t>Alone or together? </a:t>
            </a:r>
          </a:p>
          <a:p>
            <a:pPr>
              <a:buFontTx/>
              <a:buChar char="•"/>
            </a:pPr>
            <a:r>
              <a:rPr lang="en-GB" sz="2800" smtClean="0"/>
              <a:t>Sustainability Through Innovation?</a:t>
            </a:r>
          </a:p>
          <a:p>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algn="r"/>
            <a:r>
              <a:rPr lang="en-GB" sz="3200" b="1" smtClean="0"/>
              <a:t>Up Close and Personal - Full Day training </a:t>
            </a:r>
          </a:p>
        </p:txBody>
      </p:sp>
      <p:sp>
        <p:nvSpPr>
          <p:cNvPr id="40962" name="Content Placeholder 2"/>
          <p:cNvSpPr>
            <a:spLocks noGrp="1"/>
          </p:cNvSpPr>
          <p:nvPr>
            <p:ph idx="1"/>
          </p:nvPr>
        </p:nvSpPr>
        <p:spPr>
          <a:xfrm>
            <a:off x="609600" y="990600"/>
            <a:ext cx="7913688" cy="4464050"/>
          </a:xfrm>
        </p:spPr>
        <p:txBody>
          <a:bodyPr/>
          <a:lstStyle/>
          <a:p>
            <a:endParaRPr lang="en-GB" sz="2000" smtClean="0"/>
          </a:p>
          <a:p>
            <a:pPr>
              <a:buFontTx/>
              <a:buChar char="•"/>
            </a:pPr>
            <a:r>
              <a:rPr lang="en-GB" sz="2400" smtClean="0"/>
              <a:t>Policy Context</a:t>
            </a:r>
          </a:p>
          <a:p>
            <a:pPr>
              <a:buFontTx/>
              <a:buChar char="•"/>
            </a:pPr>
            <a:r>
              <a:rPr lang="en-GB" sz="2400" smtClean="0"/>
              <a:t>Sharing Views</a:t>
            </a:r>
          </a:p>
          <a:p>
            <a:pPr>
              <a:buFontTx/>
              <a:buChar char="•"/>
            </a:pPr>
            <a:r>
              <a:rPr lang="en-GB" sz="2400" smtClean="0"/>
              <a:t>What does it mean for an organisation</a:t>
            </a:r>
          </a:p>
          <a:p>
            <a:pPr>
              <a:buFontTx/>
              <a:buChar char="•"/>
            </a:pPr>
            <a:r>
              <a:rPr lang="en-GB" sz="2400" smtClean="0"/>
              <a:t>Define and describe the ‘product’.</a:t>
            </a:r>
          </a:p>
          <a:p>
            <a:pPr>
              <a:buFontTx/>
              <a:buChar char="•"/>
            </a:pPr>
            <a:r>
              <a:rPr lang="en-GB" sz="2400" smtClean="0"/>
              <a:t>The Market Place and operating conditions. </a:t>
            </a:r>
          </a:p>
          <a:p>
            <a:pPr>
              <a:buFontTx/>
              <a:buChar char="•"/>
            </a:pPr>
            <a:r>
              <a:rPr lang="en-GB" sz="2400" smtClean="0"/>
              <a:t>Costings and Pricing for personalised trading</a:t>
            </a:r>
          </a:p>
          <a:p>
            <a:pPr>
              <a:buFontTx/>
              <a:buChar char="•"/>
            </a:pPr>
            <a:r>
              <a:rPr lang="en-GB" sz="2400" smtClean="0"/>
              <a:t>Define your Unit </a:t>
            </a:r>
          </a:p>
          <a:p>
            <a:pPr>
              <a:buFontTx/>
              <a:buChar char="•"/>
            </a:pPr>
            <a:r>
              <a:rPr lang="en-GB" sz="2400" smtClean="0"/>
              <a:t>Fixed/Variable costs</a:t>
            </a:r>
          </a:p>
          <a:p>
            <a:pPr>
              <a:buFontTx/>
              <a:buChar char="•"/>
            </a:pPr>
            <a:r>
              <a:rPr lang="en-GB" sz="2400" smtClean="0"/>
              <a:t>Calculating breakeven and adjusting cost and price. </a:t>
            </a:r>
          </a:p>
          <a:p>
            <a:endParaRPr lang="en-GB" sz="2000" smtClean="0"/>
          </a:p>
          <a:p>
            <a:endParaRPr lang="en-GB" sz="2000" smtClean="0"/>
          </a:p>
          <a:p>
            <a:endParaRPr lang="en-GB" smtClean="0"/>
          </a:p>
          <a:p>
            <a:endParaRPr lang="en-GB"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0" y="990600"/>
            <a:ext cx="6048375" cy="1439863"/>
          </a:xfrm>
        </p:spPr>
        <p:txBody>
          <a:bodyPr/>
          <a:lstStyle/>
          <a:p>
            <a:pPr eaLnBrk="1" hangingPunct="1"/>
            <a:r>
              <a:rPr lang="en-GB" sz="3200" smtClean="0"/>
              <a:t>Contacts:</a:t>
            </a:r>
          </a:p>
        </p:txBody>
      </p:sp>
      <p:sp>
        <p:nvSpPr>
          <p:cNvPr id="43010" name="Rectangle 3"/>
          <p:cNvSpPr>
            <a:spLocks noGrp="1" noChangeArrowheads="1"/>
          </p:cNvSpPr>
          <p:nvPr>
            <p:ph type="body" idx="1"/>
          </p:nvPr>
        </p:nvSpPr>
        <p:spPr>
          <a:xfrm>
            <a:off x="1371600" y="2133600"/>
            <a:ext cx="7191375" cy="2590800"/>
          </a:xfrm>
        </p:spPr>
        <p:txBody>
          <a:bodyPr/>
          <a:lstStyle/>
          <a:p>
            <a:pPr marL="0" indent="0" eaLnBrk="1" hangingPunct="1">
              <a:lnSpc>
                <a:spcPct val="80000"/>
              </a:lnSpc>
            </a:pPr>
            <a:endParaRPr lang="en-GB" sz="1800" b="1" smtClean="0"/>
          </a:p>
          <a:p>
            <a:pPr marL="0" indent="0" eaLnBrk="1" hangingPunct="1">
              <a:lnSpc>
                <a:spcPct val="80000"/>
              </a:lnSpc>
            </a:pPr>
            <a:r>
              <a:rPr lang="en-GB" smtClean="0"/>
              <a:t>Sue Thomas – Regional Manager (Central England) </a:t>
            </a:r>
          </a:p>
          <a:p>
            <a:pPr marL="0" indent="0" eaLnBrk="1" hangingPunct="1">
              <a:lnSpc>
                <a:spcPct val="80000"/>
              </a:lnSpc>
            </a:pPr>
            <a:r>
              <a:rPr lang="en-GB" u="sng" smtClean="0">
                <a:solidFill>
                  <a:srgbClr val="80BAC2"/>
                </a:solidFill>
                <a:hlinkClick r:id="rId3"/>
              </a:rPr>
              <a:t>Sue@Childrenengland.org.uk</a:t>
            </a:r>
            <a:r>
              <a:rPr lang="en-GB" u="sng" smtClean="0">
                <a:solidFill>
                  <a:srgbClr val="80BAC2"/>
                </a:solidFill>
              </a:rPr>
              <a:t> </a:t>
            </a:r>
          </a:p>
          <a:p>
            <a:pPr marL="0" indent="0" eaLnBrk="1" hangingPunct="1">
              <a:lnSpc>
                <a:spcPct val="80000"/>
              </a:lnSpc>
            </a:pPr>
            <a:endParaRPr lang="en-US" smtClean="0">
              <a:solidFill>
                <a:srgbClr val="6CAFB8"/>
              </a:solidFill>
            </a:endParaRPr>
          </a:p>
          <a:p>
            <a:pPr marL="0" indent="0" eaLnBrk="1" hangingPunct="1">
              <a:lnSpc>
                <a:spcPct val="80000"/>
              </a:lnSpc>
            </a:pPr>
            <a:r>
              <a:rPr lang="en-US" smtClean="0"/>
              <a:t>Children England: </a:t>
            </a:r>
          </a:p>
          <a:p>
            <a:pPr marL="0" indent="0" eaLnBrk="1" hangingPunct="1">
              <a:lnSpc>
                <a:spcPct val="80000"/>
              </a:lnSpc>
            </a:pPr>
            <a:r>
              <a:rPr lang="en-US" smtClean="0">
                <a:solidFill>
                  <a:srgbClr val="6CAFB8"/>
                </a:solidFill>
              </a:rPr>
              <a:t>www.childrenengland.org.uk</a:t>
            </a:r>
          </a:p>
          <a:p>
            <a:pPr marL="0" indent="0" eaLnBrk="1" hangingPunct="1">
              <a:lnSpc>
                <a:spcPct val="80000"/>
              </a:lnSpc>
            </a:pPr>
            <a:endParaRPr lang="en-US" sz="1800" smtClean="0">
              <a:solidFill>
                <a:srgbClr val="6CAFB8"/>
              </a:solidFill>
            </a:endParaRPr>
          </a:p>
          <a:p>
            <a:pPr marL="0" indent="0" eaLnBrk="1" hangingPunct="1">
              <a:lnSpc>
                <a:spcPct val="80000"/>
              </a:lnSpc>
            </a:pPr>
            <a:endParaRPr lang="en-US" sz="1800" smtClean="0">
              <a:solidFill>
                <a:srgbClr val="6CAFB8"/>
              </a:solidFill>
            </a:endParaRPr>
          </a:p>
          <a:p>
            <a:pPr marL="0" indent="0" eaLnBrk="1" hangingPunct="1">
              <a:lnSpc>
                <a:spcPct val="80000"/>
              </a:lnSpc>
            </a:pPr>
            <a:endParaRPr lang="en-GB" sz="1800" smtClean="0">
              <a:solidFill>
                <a:srgbClr val="6CAFB8"/>
              </a:solidFill>
            </a:endParaRPr>
          </a:p>
        </p:txBody>
      </p:sp>
      <p:pic>
        <p:nvPicPr>
          <p:cNvPr id="43011" name="Picture 6" descr="P:\IMAGES\children england logo\CE_Anniversary-Sticker-White.png"/>
          <p:cNvPicPr>
            <a:picLocks noChangeAspect="1" noChangeArrowheads="1"/>
          </p:cNvPicPr>
          <p:nvPr/>
        </p:nvPicPr>
        <p:blipFill>
          <a:blip r:embed="rId4"/>
          <a:srcRect/>
          <a:stretch>
            <a:fillRect/>
          </a:stretch>
        </p:blipFill>
        <p:spPr bwMode="auto">
          <a:xfrm>
            <a:off x="5943600" y="-381000"/>
            <a:ext cx="3730625" cy="3505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2627313" y="333375"/>
            <a:ext cx="6048375" cy="733425"/>
          </a:xfrm>
        </p:spPr>
        <p:txBody>
          <a:bodyPr/>
          <a:lstStyle/>
          <a:p>
            <a:pPr algn="r"/>
            <a:r>
              <a:rPr lang="en-GB" sz="2800" smtClean="0"/>
              <a:t>Objectives</a:t>
            </a:r>
          </a:p>
        </p:txBody>
      </p:sp>
      <p:sp>
        <p:nvSpPr>
          <p:cNvPr id="17410" name="Content Placeholder 2"/>
          <p:cNvSpPr>
            <a:spLocks noGrp="1"/>
          </p:cNvSpPr>
          <p:nvPr>
            <p:ph idx="1"/>
          </p:nvPr>
        </p:nvSpPr>
        <p:spPr>
          <a:xfrm>
            <a:off x="838200" y="1219200"/>
            <a:ext cx="7913688" cy="4464050"/>
          </a:xfrm>
        </p:spPr>
        <p:txBody>
          <a:bodyPr/>
          <a:lstStyle/>
          <a:p>
            <a:pPr>
              <a:buFontTx/>
              <a:buChar char="•"/>
            </a:pPr>
            <a:r>
              <a:rPr lang="en-GB" sz="1800" smtClean="0"/>
              <a:t>An understanding of the role of Children England in the context of the Family Strategic Partnership and lead of the Overarching Strategic Partnership. </a:t>
            </a:r>
          </a:p>
          <a:p>
            <a:pPr>
              <a:buFontTx/>
              <a:buChar char="•"/>
            </a:pPr>
            <a:r>
              <a:rPr lang="en-GB" sz="1800" smtClean="0"/>
              <a:t>Begin to explore personalisation in the context of cyp &amp; F vcs services particularly in the context of business and financial planning for the future.</a:t>
            </a:r>
          </a:p>
          <a:p>
            <a:pPr>
              <a:buFontTx/>
              <a:buChar char="•"/>
            </a:pPr>
            <a:r>
              <a:rPr lang="en-GB" sz="1800" smtClean="0"/>
              <a:t>Identify barriers and opportunities for own organisation and the sector with regard to planning and provision. </a:t>
            </a:r>
          </a:p>
          <a:p>
            <a:pPr>
              <a:buFontTx/>
              <a:buChar char="•"/>
            </a:pPr>
            <a:r>
              <a:rPr lang="en-GB" sz="1800" smtClean="0"/>
              <a:t>Have an opportunity to network and discuss with other cyp &amp; f providers within the sector the challenges of unit costing and organisational change</a:t>
            </a:r>
          </a:p>
          <a:p>
            <a:pPr>
              <a:buFontTx/>
              <a:buChar char="•"/>
            </a:pPr>
            <a:r>
              <a:rPr lang="en-GB" sz="1800" smtClean="0"/>
              <a:t> Identify messages for policy makers</a:t>
            </a:r>
          </a:p>
          <a:p>
            <a:endParaRPr lang="en-GB"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algn="r" eaLnBrk="1" hangingPunct="1"/>
            <a:r>
              <a:rPr lang="en-GB" sz="3200" smtClean="0">
                <a:solidFill>
                  <a:schemeClr val="tx1"/>
                </a:solidFill>
              </a:rPr>
              <a:t>FSP  What is the offer?</a:t>
            </a:r>
          </a:p>
        </p:txBody>
      </p:sp>
      <p:sp>
        <p:nvSpPr>
          <p:cNvPr id="4099" name="Rectangle 3"/>
          <p:cNvSpPr>
            <a:spLocks noGrp="1" noChangeArrowheads="1"/>
          </p:cNvSpPr>
          <p:nvPr>
            <p:ph type="body" idx="1"/>
          </p:nvPr>
        </p:nvSpPr>
        <p:spPr>
          <a:xfrm>
            <a:off x="1447800" y="1447800"/>
            <a:ext cx="7696200" cy="4464050"/>
          </a:xfrm>
        </p:spPr>
        <p:txBody>
          <a:bodyPr/>
          <a:lstStyle/>
          <a:p>
            <a:pPr marL="0" indent="0" eaLnBrk="1" hangingPunct="1">
              <a:lnSpc>
                <a:spcPct val="80000"/>
              </a:lnSpc>
              <a:buFontTx/>
              <a:buChar char="•"/>
            </a:pPr>
            <a:r>
              <a:rPr lang="en-US" sz="2400" smtClean="0"/>
              <a:t>Connect</a:t>
            </a:r>
          </a:p>
          <a:p>
            <a:pPr marL="0" indent="0" eaLnBrk="1" hangingPunct="1">
              <a:lnSpc>
                <a:spcPct val="80000"/>
              </a:lnSpc>
              <a:buFontTx/>
              <a:buChar char="•"/>
            </a:pPr>
            <a:r>
              <a:rPr lang="en-US" sz="2400" smtClean="0"/>
              <a:t>Grow</a:t>
            </a:r>
          </a:p>
          <a:p>
            <a:pPr marL="0" indent="0" eaLnBrk="1" hangingPunct="1">
              <a:lnSpc>
                <a:spcPct val="80000"/>
              </a:lnSpc>
              <a:buFontTx/>
              <a:buChar char="•"/>
            </a:pPr>
            <a:r>
              <a:rPr lang="en-US" sz="2400" smtClean="0"/>
              <a:t>Inform 	</a:t>
            </a:r>
          </a:p>
          <a:p>
            <a:pPr marL="0" indent="0" eaLnBrk="1" hangingPunct="1">
              <a:lnSpc>
                <a:spcPct val="80000"/>
              </a:lnSpc>
              <a:buFontTx/>
              <a:buChar char="•"/>
            </a:pPr>
            <a:r>
              <a:rPr lang="en-US" sz="2400" smtClean="0"/>
              <a:t>Influence</a:t>
            </a:r>
            <a:endParaRPr lang="en-GB" sz="2400" smtClean="0"/>
          </a:p>
          <a:p>
            <a:pPr marL="0" indent="0" eaLnBrk="1" hangingPunct="1">
              <a:lnSpc>
                <a:spcPct val="80000"/>
              </a:lnSpc>
              <a:buFontTx/>
              <a:buChar char="•"/>
            </a:pPr>
            <a:r>
              <a:rPr lang="en-GB" sz="2400" smtClean="0"/>
              <a:t>Working with </a:t>
            </a:r>
          </a:p>
          <a:p>
            <a:pPr marL="400050" lvl="1" indent="0" eaLnBrk="1" hangingPunct="1">
              <a:lnSpc>
                <a:spcPct val="80000"/>
              </a:lnSpc>
              <a:buFont typeface="Arial" charset="0"/>
              <a:buChar char="•"/>
            </a:pPr>
            <a:r>
              <a:rPr lang="en-GB" sz="2400" smtClean="0"/>
              <a:t>Family focused VCS organisations across the country</a:t>
            </a:r>
          </a:p>
          <a:p>
            <a:pPr marL="400050" lvl="1" indent="0" eaLnBrk="1" hangingPunct="1">
              <a:lnSpc>
                <a:spcPct val="80000"/>
              </a:lnSpc>
              <a:buFont typeface="Arial" charset="0"/>
              <a:buChar char="•"/>
            </a:pPr>
            <a:r>
              <a:rPr lang="en-GB" sz="2400" smtClean="0"/>
              <a:t>Strategic decision makers locally and nationally </a:t>
            </a:r>
          </a:p>
          <a:p>
            <a:pPr marL="400050" lvl="1" indent="0" eaLnBrk="1" hangingPunct="1">
              <a:lnSpc>
                <a:spcPct val="80000"/>
              </a:lnSpc>
              <a:buFont typeface="Arial" charset="0"/>
              <a:buChar char="•"/>
            </a:pPr>
            <a:r>
              <a:rPr lang="en-GB" sz="2400" smtClean="0"/>
              <a:t>Department for Education</a:t>
            </a:r>
          </a:p>
          <a:p>
            <a:pPr marL="0" indent="0" eaLnBrk="1" hangingPunct="1">
              <a:lnSpc>
                <a:spcPct val="80000"/>
              </a:lnSpc>
            </a:pPr>
            <a:endParaRPr lang="en-GB" sz="1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20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20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2000"/>
                                        <p:tgtEl>
                                          <p:spTgt spid="4099">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99">
                                            <p:txEl>
                                              <p:pRg st="5" end="5"/>
                                            </p:txEl>
                                          </p:spTgt>
                                        </p:tgtEl>
                                        <p:attrNameLst>
                                          <p:attrName>style.visibility</p:attrName>
                                        </p:attrNameLst>
                                      </p:cBhvr>
                                      <p:to>
                                        <p:strVal val="visible"/>
                                      </p:to>
                                    </p:set>
                                    <p:animEffect transition="in" filter="fade">
                                      <p:cBhvr>
                                        <p:cTn id="30" dur="2000"/>
                                        <p:tgtEl>
                                          <p:spTgt spid="4099">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99">
                                            <p:txEl>
                                              <p:pRg st="6" end="6"/>
                                            </p:txEl>
                                          </p:spTgt>
                                        </p:tgtEl>
                                        <p:attrNameLst>
                                          <p:attrName>style.visibility</p:attrName>
                                        </p:attrNameLst>
                                      </p:cBhvr>
                                      <p:to>
                                        <p:strVal val="visible"/>
                                      </p:to>
                                    </p:set>
                                    <p:animEffect transition="in" filter="fade">
                                      <p:cBhvr>
                                        <p:cTn id="33" dur="2000"/>
                                        <p:tgtEl>
                                          <p:spTgt spid="4099">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99">
                                            <p:txEl>
                                              <p:pRg st="7" end="7"/>
                                            </p:txEl>
                                          </p:spTgt>
                                        </p:tgtEl>
                                        <p:attrNameLst>
                                          <p:attrName>style.visibility</p:attrName>
                                        </p:attrNameLst>
                                      </p:cBhvr>
                                      <p:to>
                                        <p:strVal val="visible"/>
                                      </p:to>
                                    </p:set>
                                    <p:animEffect transition="in" filter="fade">
                                      <p:cBhvr>
                                        <p:cTn id="36" dur="20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a:xfrm>
            <a:off x="2286000" y="304800"/>
            <a:ext cx="6048375" cy="1439863"/>
          </a:xfrm>
        </p:spPr>
        <p:txBody>
          <a:bodyPr/>
          <a:lstStyle/>
          <a:p>
            <a:pPr algn="r"/>
            <a:r>
              <a:rPr lang="en-GB" sz="3200" smtClean="0"/>
              <a:t>This session:</a:t>
            </a:r>
          </a:p>
        </p:txBody>
      </p:sp>
      <p:sp>
        <p:nvSpPr>
          <p:cNvPr id="5" name="Content Placeholder 4"/>
          <p:cNvSpPr>
            <a:spLocks noGrp="1"/>
          </p:cNvSpPr>
          <p:nvPr>
            <p:ph idx="1"/>
          </p:nvPr>
        </p:nvSpPr>
        <p:spPr>
          <a:xfrm>
            <a:off x="1219200" y="1295400"/>
            <a:ext cx="6048375" cy="4464050"/>
          </a:xfrm>
        </p:spPr>
        <p:txBody>
          <a:bodyPr/>
          <a:lstStyle/>
          <a:p>
            <a:r>
              <a:rPr lang="en-GB" sz="2400" b="1" smtClean="0"/>
              <a:t>Is: </a:t>
            </a:r>
            <a:r>
              <a:rPr lang="en-GB" sz="2400" smtClean="0"/>
              <a:t>An introduction to a new resource to equip managers and strategic leads to support organisational change within their own organisations. </a:t>
            </a:r>
          </a:p>
          <a:p>
            <a:r>
              <a:rPr lang="en-GB" sz="2400" b="1" smtClean="0"/>
              <a:t>Is Not:  </a:t>
            </a:r>
            <a:r>
              <a:rPr lang="en-GB" sz="2400" smtClean="0"/>
              <a:t>A Master class; designed to give you tools and information to advise children, young people or families about the personalisation agenda or practitioner support with specialist policy analysis or debate.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627313" y="333375"/>
            <a:ext cx="5068887" cy="581025"/>
          </a:xfrm>
        </p:spPr>
        <p:txBody>
          <a:bodyPr/>
          <a:lstStyle/>
          <a:p>
            <a:pPr algn="r" eaLnBrk="1" hangingPunct="1"/>
            <a:r>
              <a:rPr lang="en-GB" sz="2800" b="1" smtClean="0"/>
              <a:t>How Prepared are you?</a:t>
            </a:r>
          </a:p>
        </p:txBody>
      </p:sp>
      <p:sp>
        <p:nvSpPr>
          <p:cNvPr id="9219" name="Rectangle 3"/>
          <p:cNvSpPr>
            <a:spLocks noGrp="1" noChangeArrowheads="1"/>
          </p:cNvSpPr>
          <p:nvPr>
            <p:ph type="body" idx="1"/>
          </p:nvPr>
        </p:nvSpPr>
        <p:spPr>
          <a:xfrm>
            <a:off x="762000" y="1219200"/>
            <a:ext cx="7191375" cy="4191000"/>
          </a:xfrm>
        </p:spPr>
        <p:txBody>
          <a:bodyPr/>
          <a:lstStyle/>
          <a:p>
            <a:pPr marL="609600" indent="-609600" eaLnBrk="1" hangingPunct="1">
              <a:buFont typeface="Gill Alt One MT"/>
              <a:buAutoNum type="arabicPeriod"/>
            </a:pPr>
            <a:r>
              <a:rPr lang="en-GB" sz="2000" smtClean="0"/>
              <a:t>I understand what is meant by ‘personalisation’</a:t>
            </a:r>
          </a:p>
          <a:p>
            <a:pPr marL="609600" indent="-609600" eaLnBrk="1" hangingPunct="1">
              <a:buFont typeface="Gill Alt One MT"/>
              <a:buAutoNum type="arabicPeriod"/>
            </a:pPr>
            <a:r>
              <a:rPr lang="en-GB" sz="2000" smtClean="0"/>
              <a:t>‘Personalisation’ will impact on my organisation</a:t>
            </a:r>
          </a:p>
          <a:p>
            <a:pPr marL="609600" indent="-609600" eaLnBrk="1" hangingPunct="1">
              <a:buFont typeface="Gill Alt One MT"/>
              <a:buAutoNum type="arabicPeriod"/>
            </a:pPr>
            <a:r>
              <a:rPr lang="en-GB" sz="2000" smtClean="0"/>
              <a:t>‘Personalisation will positively impact on my organisation?</a:t>
            </a:r>
          </a:p>
          <a:p>
            <a:pPr marL="609600" indent="-609600" eaLnBrk="1" hangingPunct="1">
              <a:buFont typeface="Gill Alt One MT"/>
              <a:buAutoNum type="arabicPeriod"/>
            </a:pPr>
            <a:r>
              <a:rPr lang="en-GB" sz="2000" smtClean="0"/>
              <a:t>We understand that becoming person centred and implementing personalisation will require changes for our staff and first line managers in the way they work and in some of our systems.  We have a plan to deliver this?</a:t>
            </a:r>
          </a:p>
          <a:p>
            <a:pPr marL="609600" indent="-609600" eaLnBrk="1" hangingPunct="1">
              <a:buFont typeface="Gill Alt One MT"/>
              <a:buAutoNum type="arabicPeriod"/>
            </a:pPr>
            <a:r>
              <a:rPr lang="en-GB" sz="2000" smtClean="0"/>
              <a:t>We have implemented the necessary changes and use personalised approaches across our organisation/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down)">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down)">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down)">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wipe(down)">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wipe(down)">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3581400" y="228600"/>
            <a:ext cx="5373688" cy="706438"/>
          </a:xfrm>
        </p:spPr>
        <p:txBody>
          <a:bodyPr/>
          <a:lstStyle/>
          <a:p>
            <a:pPr algn="r"/>
            <a:r>
              <a:rPr lang="en-GB" sz="2800" b="1" smtClean="0"/>
              <a:t>Personalisation – The Basic Facts </a:t>
            </a:r>
          </a:p>
        </p:txBody>
      </p:sp>
      <p:sp>
        <p:nvSpPr>
          <p:cNvPr id="3" name="Content Placeholder 2"/>
          <p:cNvSpPr>
            <a:spLocks noGrp="1"/>
          </p:cNvSpPr>
          <p:nvPr>
            <p:ph idx="1"/>
          </p:nvPr>
        </p:nvSpPr>
        <p:spPr>
          <a:xfrm>
            <a:off x="1143000" y="1143000"/>
            <a:ext cx="7343775" cy="4464050"/>
          </a:xfrm>
        </p:spPr>
        <p:txBody>
          <a:bodyPr/>
          <a:lstStyle/>
          <a:p>
            <a:pPr>
              <a:buFontTx/>
              <a:buChar char="•"/>
            </a:pPr>
            <a:r>
              <a:rPr lang="en-GB" sz="2000" b="1" smtClean="0"/>
              <a:t>It’s arrived.  </a:t>
            </a:r>
            <a:r>
              <a:rPr lang="en-GB" sz="2000" smtClean="0"/>
              <a:t>It will re-shape the life experiences of disabled children and adults.</a:t>
            </a:r>
          </a:p>
          <a:p>
            <a:pPr lvl="1">
              <a:buFont typeface="Arial" charset="0"/>
              <a:buChar char="•"/>
            </a:pPr>
            <a:r>
              <a:rPr lang="en-GB" sz="2000" smtClean="0"/>
              <a:t>By 2014 all families with the proposed ‘Education, Health and Care Plan’ will be entitled to a personal budget. </a:t>
            </a:r>
          </a:p>
          <a:p>
            <a:pPr lvl="1">
              <a:buFont typeface="Arial" charset="0"/>
              <a:buChar char="•"/>
            </a:pPr>
            <a:r>
              <a:rPr lang="en-GB" sz="2000" smtClean="0"/>
              <a:t>DLA replaced by PIPs</a:t>
            </a:r>
          </a:p>
          <a:p>
            <a:pPr lvl="1">
              <a:buFont typeface="Arial" charset="0"/>
              <a:buChar char="•"/>
            </a:pPr>
            <a:r>
              <a:rPr lang="en-GB" sz="2000" smtClean="0"/>
              <a:t>All publicly-funded users of ongoing social care services in England should be on personal budgets by April 2013.</a:t>
            </a:r>
          </a:p>
          <a:p>
            <a:pPr>
              <a:buFontTx/>
              <a:buChar char="•"/>
            </a:pPr>
            <a:r>
              <a:rPr lang="en-GB" sz="2000" smtClean="0"/>
              <a:t>‘</a:t>
            </a:r>
            <a:r>
              <a:rPr lang="en-GB" sz="2000" b="1" smtClean="0"/>
              <a:t>Social Capital</a:t>
            </a:r>
            <a:r>
              <a:rPr lang="en-GB" sz="2000" smtClean="0"/>
              <a:t>’ should be maximised, and access to a whole range of community based resources should be encouraged. </a:t>
            </a:r>
          </a:p>
          <a:p>
            <a:pPr>
              <a:buFontTx/>
              <a:buChar char="•"/>
            </a:pPr>
            <a:r>
              <a:rPr lang="en-GB" sz="2000" b="1" smtClean="0"/>
              <a:t>Individual choice </a:t>
            </a:r>
            <a:r>
              <a:rPr lang="en-GB" sz="2000" smtClean="0"/>
              <a:t>and control is good for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algn="r"/>
            <a:r>
              <a:rPr lang="en-GB" sz="3600" b="1" smtClean="0"/>
              <a:t>Department of Health :</a:t>
            </a:r>
          </a:p>
        </p:txBody>
      </p:sp>
      <p:sp>
        <p:nvSpPr>
          <p:cNvPr id="26626" name="Content Placeholder 2"/>
          <p:cNvSpPr>
            <a:spLocks noGrp="1"/>
          </p:cNvSpPr>
          <p:nvPr>
            <p:ph idx="1"/>
          </p:nvPr>
        </p:nvSpPr>
        <p:spPr>
          <a:xfrm>
            <a:off x="609600" y="1844675"/>
            <a:ext cx="8066088" cy="3108325"/>
          </a:xfrm>
        </p:spPr>
        <p:txBody>
          <a:bodyPr/>
          <a:lstStyle/>
          <a:p>
            <a:r>
              <a:rPr lang="en-GB" smtClean="0"/>
              <a:t>‘every person who receives support, whether provided by statutory services or funded by themselves, will have choice and control over the shape of that support in all care settings".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lgn="r"/>
            <a:r>
              <a:rPr lang="en-GB" sz="3600" b="1" smtClean="0"/>
              <a:t>For the Individual</a:t>
            </a:r>
          </a:p>
        </p:txBody>
      </p:sp>
      <p:sp>
        <p:nvSpPr>
          <p:cNvPr id="3" name="Content Placeholder 2"/>
          <p:cNvSpPr>
            <a:spLocks noGrp="1"/>
          </p:cNvSpPr>
          <p:nvPr>
            <p:ph idx="1"/>
          </p:nvPr>
        </p:nvSpPr>
        <p:spPr>
          <a:xfrm>
            <a:off x="457200" y="1844675"/>
            <a:ext cx="8218488" cy="3489325"/>
          </a:xfrm>
        </p:spPr>
        <p:txBody>
          <a:bodyPr/>
          <a:lstStyle/>
          <a:p>
            <a:pPr>
              <a:buFontTx/>
              <a:buChar char="•"/>
            </a:pPr>
            <a:r>
              <a:rPr lang="en-GB" smtClean="0"/>
              <a:t>‘Users get to choose their services</a:t>
            </a:r>
          </a:p>
          <a:p>
            <a:pPr>
              <a:buFontTx/>
              <a:buChar char="•"/>
            </a:pPr>
            <a:r>
              <a:rPr lang="en-GB" smtClean="0"/>
              <a:t>Promotion of independence and self-reliance among individuals. </a:t>
            </a:r>
          </a:p>
          <a:p>
            <a:pPr>
              <a:buFontTx/>
              <a:buChar char="•"/>
            </a:pPr>
            <a:r>
              <a:rPr lang="en-GB" smtClean="0"/>
              <a:t>Users’ involvement in the development of services.</a:t>
            </a:r>
          </a:p>
          <a:p>
            <a:pPr>
              <a:buFontTx/>
              <a:buChar char="•"/>
            </a:pPr>
            <a:r>
              <a:rPr lang="en-GB" smtClean="0"/>
              <a:t>Social Return. </a:t>
            </a:r>
          </a:p>
          <a:p>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algn="r"/>
            <a:r>
              <a:rPr lang="en-GB" smtClean="0"/>
              <a:t>Commissioners</a:t>
            </a:r>
          </a:p>
        </p:txBody>
      </p:sp>
      <p:sp>
        <p:nvSpPr>
          <p:cNvPr id="3" name="Content Placeholder 2"/>
          <p:cNvSpPr>
            <a:spLocks noGrp="1"/>
          </p:cNvSpPr>
          <p:nvPr>
            <p:ph idx="1"/>
          </p:nvPr>
        </p:nvSpPr>
        <p:spPr>
          <a:xfrm>
            <a:off x="304800" y="1844675"/>
            <a:ext cx="8370888" cy="4464050"/>
          </a:xfrm>
        </p:spPr>
        <p:txBody>
          <a:bodyPr/>
          <a:lstStyle/>
          <a:p>
            <a:pPr>
              <a:buFontTx/>
              <a:buChar char="•"/>
            </a:pPr>
            <a:r>
              <a:rPr lang="en-GB" sz="2400" smtClean="0"/>
              <a:t>Must promote the availability of a diverse range of high quality provision so users can choose where they go. </a:t>
            </a:r>
          </a:p>
          <a:p>
            <a:pPr>
              <a:buFontTx/>
              <a:buChar char="•"/>
            </a:pPr>
            <a:r>
              <a:rPr lang="en-GB" sz="2400" smtClean="0"/>
              <a:t>Suggestions that there will be a duty on councils to ensure access to users of a diverse range of provision.</a:t>
            </a:r>
          </a:p>
          <a:p>
            <a:pPr>
              <a:buFontTx/>
              <a:buChar char="•"/>
            </a:pPr>
            <a:r>
              <a:rPr lang="en-GB" sz="2400" smtClean="0"/>
              <a:t>Providers to be funded to provide quality service at a set price but not funding is not guaranteed as it depends on people using their services.</a:t>
            </a:r>
          </a:p>
          <a:p>
            <a:pPr>
              <a:buFontTx/>
              <a:buChar char="•"/>
            </a:pPr>
            <a:r>
              <a:rPr lang="en-GB" sz="2400" smtClean="0"/>
              <a:t>Drive providers to be more responsive to users’ needs and wants and  encourage innovation</a:t>
            </a:r>
          </a:p>
          <a:p>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SP Powerpoint template">
  <a:themeElements>
    <a:clrScheme name="FSP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SP Powerpoint template">
      <a:majorFont>
        <a:latin typeface="Gill Alt One MT"/>
        <a:ea typeface=""/>
        <a:cs typeface=""/>
      </a:majorFont>
      <a:minorFont>
        <a:latin typeface="Gill Alt One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FSP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SP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SP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SP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SP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SP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SP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SP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SP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SP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SP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SP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FSP Powerpoint template</Template>
  <TotalTime>406</TotalTime>
  <Words>803</Words>
  <Application>Microsoft Office PowerPoint</Application>
  <PresentationFormat>On-screen Show (4:3)</PresentationFormat>
  <Paragraphs>105</Paragraphs>
  <Slides>15</Slides>
  <Notes>14</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15</vt:i4>
      </vt:variant>
    </vt:vector>
  </HeadingPairs>
  <TitlesOfParts>
    <vt:vector size="19" baseType="lpstr">
      <vt:lpstr>Arial</vt:lpstr>
      <vt:lpstr>Gill Alt One MT</vt:lpstr>
      <vt:lpstr>Calibri</vt:lpstr>
      <vt:lpstr>FSP Powerpoint template</vt:lpstr>
      <vt:lpstr>Up Close and Personal – an Introduction </vt:lpstr>
      <vt:lpstr>Objectives</vt:lpstr>
      <vt:lpstr>FSP  What is the offer?</vt:lpstr>
      <vt:lpstr>This session:</vt:lpstr>
      <vt:lpstr>How Prepared are you?</vt:lpstr>
      <vt:lpstr>Personalisation – The Basic Facts </vt:lpstr>
      <vt:lpstr>Department of Health :</vt:lpstr>
      <vt:lpstr>For the Individual</vt:lpstr>
      <vt:lpstr>Commissioners</vt:lpstr>
      <vt:lpstr>Nailing The Jelly </vt:lpstr>
      <vt:lpstr>What are you?</vt:lpstr>
      <vt:lpstr>So What For Providers?</vt:lpstr>
      <vt:lpstr>Challenges for VCSE</vt:lpstr>
      <vt:lpstr>Up Close and Personal - Full Day training </vt:lpstr>
      <vt:lpstr>Contacts:</vt:lpstr>
    </vt:vector>
  </TitlesOfParts>
  <Company>Barnardos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Barnardos</dc:creator>
  <cp:lastModifiedBy>cmeakin</cp:lastModifiedBy>
  <cp:revision>30</cp:revision>
  <dcterms:created xsi:type="dcterms:W3CDTF">2011-09-13T14:14:56Z</dcterms:created>
  <dcterms:modified xsi:type="dcterms:W3CDTF">2012-10-15T07:11:09Z</dcterms:modified>
</cp:coreProperties>
</file>